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0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8.png" ContentType="image/png"/>
  <Override PartName="/ppt/media/image14.jpeg" ContentType="image/jpeg"/>
  <Override PartName="/ppt/media/image7.png" ContentType="image/png"/>
  <Override PartName="/ppt/media/image1.jpeg" ContentType="image/jpeg"/>
  <Override PartName="/ppt/media/image12.jpeg" ContentType="image/jpeg"/>
  <Override PartName="/ppt/media/image11.png" ContentType="image/png"/>
  <Override PartName="/ppt/media/image6.png" ContentType="image/png"/>
  <Override PartName="/ppt/media/image21.png" ContentType="image/png"/>
  <Override PartName="/ppt/media/image4.png" ContentType="image/png"/>
  <Override PartName="/ppt/media/image13.jpeg" ContentType="image/jpeg"/>
  <Override PartName="/ppt/media/image19.gif" ContentType="image/gif"/>
  <Override PartName="/ppt/media/image5.png" ContentType="image/png"/>
  <Override PartName="/ppt/media/image10.png" ContentType="image/png"/>
  <Override PartName="/ppt/media/image2.jpeg" ContentType="image/jpe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6858000"/>
  <p:notesSz cx="7086600" cy="94297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9B4BBD4-5582-4861-AF14-95767748675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he5I6ByoaB4" TargetMode="External"/><Relationship Id="rId2" Type="http://schemas.openxmlformats.org/officeDocument/2006/relationships/hyperlink" Target="https://www.youtube.com/watch?v=2nLRkL1Jp80" TargetMode="External"/><Relationship Id="rId3" Type="http://schemas.openxmlformats.org/officeDocument/2006/relationships/slide" Target="../slides/slide5.xml"/><Relationship Id="rId4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457200" indent="-317520">
              <a:lnSpc>
                <a:spcPct val="100000"/>
              </a:lnSpc>
              <a:spcBef>
                <a:spcPts val="366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Prompt (completar a frase): “Meu animal favorito é “</a:t>
            </a:r>
            <a:endParaRPr b="0" lang="en-US" sz="20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Temperatura da resposta:</a:t>
            </a:r>
            <a:endParaRPr b="0" lang="en-US" sz="2000" spc="-1" strike="noStrike"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pt-BR" sz="2000" spc="-1" strike="noStrike">
                <a:latin typeface="Arial"/>
              </a:rPr>
              <a:t>Temperatura = 1 </a:t>
            </a:r>
            <a:endParaRPr b="0" lang="en-US" sz="2000" spc="-1" strike="noStrike">
              <a:latin typeface="Arial"/>
            </a:endParaRPr>
          </a:p>
          <a:p>
            <a:pPr lvl="2" marL="1371600" indent="-3175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pt-BR" sz="2000" spc="-1" strike="noStrike">
                <a:latin typeface="Arial"/>
              </a:rPr>
              <a:t>Meu animal favorito é o elefante</a:t>
            </a:r>
            <a:endParaRPr b="0" lang="en-US" sz="2000" spc="-1" strike="noStrike">
              <a:latin typeface="Arial"/>
            </a:endParaRPr>
          </a:p>
          <a:p>
            <a:pPr lvl="2" marL="1371600" indent="-3175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pt-BR" sz="2000" spc="-1" strike="noStrike">
                <a:latin typeface="Arial"/>
              </a:rPr>
              <a:t>Eu não tenho um animal favorito</a:t>
            </a:r>
            <a:endParaRPr b="0" lang="en-US" sz="2000" spc="-1" strike="noStrike">
              <a:latin typeface="Arial"/>
            </a:endParaRPr>
          </a:p>
          <a:p>
            <a:pPr lvl="2" marL="1371600" indent="-3175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pt-BR" sz="2000" spc="-1" strike="noStrike">
                <a:latin typeface="Arial"/>
              </a:rPr>
              <a:t>Tartaruga marinha. Tartaruga mainha são criaturas incríeveis que …</a:t>
            </a:r>
            <a:endParaRPr b="0" lang="en-US" sz="2000" spc="-1" strike="noStrike"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pt-BR" sz="2000" spc="-1" strike="noStrike">
                <a:latin typeface="Arial"/>
              </a:rPr>
              <a:t>Temperatura = 0.5</a:t>
            </a:r>
            <a:endParaRPr b="0" lang="en-US" sz="2000" spc="-1" strike="noStrike">
              <a:latin typeface="Arial"/>
            </a:endParaRPr>
          </a:p>
          <a:p>
            <a:pPr lvl="2" marL="1371600" indent="-3175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pt-BR" sz="2000" spc="-1" strike="noStrike">
                <a:latin typeface="Arial"/>
              </a:rPr>
              <a:t>Um cachorro. Cachorros são leais, amáveis, e grandes companheiros.</a:t>
            </a:r>
            <a:endParaRPr b="0" lang="en-US" sz="2000" spc="-1" strike="noStrike">
              <a:latin typeface="Arial"/>
            </a:endParaRPr>
          </a:p>
          <a:p>
            <a:pPr lvl="2" marL="1371600" indent="-3175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pt-BR" sz="2000" spc="-1" strike="noStrike">
                <a:latin typeface="Arial"/>
              </a:rPr>
              <a:t>Um cachorro. Cachorros são ótimos.</a:t>
            </a:r>
            <a:endParaRPr b="0" lang="en-US" sz="2000" spc="-1" strike="noStrike">
              <a:latin typeface="Arial"/>
            </a:endParaRPr>
          </a:p>
          <a:p>
            <a:pPr lvl="2" marL="1371600" indent="-3175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pt-BR" sz="2000" spc="-1" strike="noStrike">
                <a:latin typeface="Arial"/>
              </a:rPr>
              <a:t>Um gato.</a:t>
            </a:r>
            <a:endParaRPr b="0" lang="en-US" sz="2000" spc="-1" strike="noStrike"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pt-BR" sz="2000" spc="-1" strike="noStrike">
                <a:latin typeface="Arial"/>
              </a:rPr>
              <a:t>Temperatura = 0</a:t>
            </a:r>
            <a:endParaRPr b="0" lang="en-US" sz="2000" spc="-1" strike="noStrike">
              <a:latin typeface="Arial"/>
            </a:endParaRPr>
          </a:p>
          <a:p>
            <a:pPr lvl="2" marL="1371600" indent="-3175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pt-BR" sz="2000" spc="-1" strike="noStrike">
                <a:latin typeface="Arial"/>
              </a:rPr>
              <a:t>Um cachorro.</a:t>
            </a:r>
            <a:endParaRPr b="0" lang="en-US" sz="2000" spc="-1" strike="noStrike">
              <a:latin typeface="Arial"/>
            </a:endParaRPr>
          </a:p>
          <a:p>
            <a:pPr lvl="2" marL="1371600" indent="-3175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pt-BR" sz="2000" spc="-1" strike="noStrike">
                <a:latin typeface="Arial"/>
              </a:rPr>
              <a:t>Um gato.</a:t>
            </a:r>
            <a:endParaRPr b="0" lang="en-US" sz="2000" spc="-1" strike="noStrike">
              <a:latin typeface="Arial"/>
            </a:endParaRPr>
          </a:p>
          <a:p>
            <a:pPr lvl="2" marL="1371600" indent="-3175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pt-BR" sz="2000" spc="-1" strike="noStrike">
                <a:latin typeface="Arial"/>
              </a:rPr>
              <a:t>Um cachorro.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Num" idx="6"/>
          </p:nvPr>
        </p:nvSpPr>
        <p:spPr>
          <a:xfrm>
            <a:off x="4016520" y="8958240"/>
            <a:ext cx="3069360" cy="470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2520" rIns="9252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2400" spc="-1" strike="noStrike">
                <a:solidFill>
                  <a:srgbClr val="000000"/>
                </a:solidFill>
                <a:latin typeface="Tahoma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AD462F4-9B9F-458F-BB61-D880AD5D332E}" type="slidenum">
              <a:rPr b="0" lang="pt-BR" sz="2400" spc="-1" strike="noStrike">
                <a:solidFill>
                  <a:srgbClr val="000000"/>
                </a:solidFill>
                <a:latin typeface="Tahoma"/>
                <a:ea typeface="+mn-ea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ldImg"/>
          </p:nvPr>
        </p:nvSpPr>
        <p:spPr>
          <a:xfrm>
            <a:off x="1184400" y="706320"/>
            <a:ext cx="4715640" cy="353628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944640" y="4478400"/>
            <a:ext cx="5196600" cy="4244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2520" rIns="92520" tIns="46440" bIns="4644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366"/>
              </a:spcBef>
              <a:buNone/>
              <a:tabLst>
                <a:tab algn="l" pos="0"/>
              </a:tabLst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https://www.youtube.com/watch?v=he5I6ByoaB4</a:t>
            </a:r>
            <a:r>
              <a:rPr b="0" lang="pt-BR" sz="2000" spc="-1" strike="noStrike">
                <a:latin typeface="Arial"/>
              </a:rPr>
              <a:t>  (exemplo supply chain operations - video NVIDIA 3 minutos)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6"/>
              </a:spcBef>
              <a:buNone/>
              <a:tabLst>
                <a:tab algn="l" pos="0"/>
              </a:tabLst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https://www.youtube.com/watch?v=2nLRkL1Jp80</a:t>
            </a:r>
            <a:r>
              <a:rPr b="0" lang="pt-BR" sz="2000" spc="-1" strike="noStrike">
                <a:latin typeface="Arial"/>
              </a:rPr>
              <a:t> (apresentação AVATO empresa de logística) - referência apenas.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DDE0117-B183-4A0C-AF44-D1398C87C374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75FAA1E-FCC3-46E5-8D95-BF04C11C9264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960022-AF29-4682-95E6-A91592ECDF68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7368B0C-7DA6-40C4-9869-D5B3CCD4550E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6EA5A0-B96E-4EE8-B855-6051C0977A2B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5D34C8-FEAB-41A8-9D0B-9B301B14AB3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1F8F5E-6EBE-410E-B494-40B53694B1F4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A1EC96-208E-4286-99C0-34A0E1FE379A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EF899B-8734-4B7D-BEFF-862880B0C260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A0CC60-FFDB-412D-BE85-D146853182CA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1F5DB9-E4A0-41E5-BEB8-BDA01F82835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26EAA18-A946-4CC9-8082-678B6DEB60F6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285509-FF03-4C7B-8DE4-B50A2ACE02B9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41B1E3-F253-4E55-80B2-22DC09EE1ED1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55E679-FE38-4E3C-9DE0-5343DB5D7FA7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65C9FD-6413-4758-86B1-094AED83D703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E58792-F5C0-46CA-A139-68F1A8EEF5B7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1644A5-956D-4E04-BAE9-9EC59650AFE6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0CA2006-DDF1-4B86-B073-285E0642BC44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6E663E2-F099-4C7E-AB07-3E85DF95FDC0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B0EEF27-6DA7-44F3-B933-55E0E3B91C6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C7CB36-399D-44BC-8E43-4A1994026809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32C0EB-BA21-455C-A9B4-627EDB005009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3D573E-7D8A-4656-9DB8-A65F73DD3E3C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6781680" y="6324480"/>
            <a:ext cx="1904400" cy="456480"/>
          </a:xfrm>
          <a:prstGeom prst="rect">
            <a:avLst/>
          </a:prstGeom>
          <a:noFill/>
          <a:ln w="9360">
            <a:solidFill>
              <a:srgbClr val="ff9966"/>
            </a:solidFill>
            <a:miter/>
          </a:ln>
        </p:spPr>
        <p:txBody>
          <a:bodyPr numCol="1" spcCol="0" lIns="90000" rIns="90000" tIns="45000" bIns="450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ahom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908E685-708C-4A94-A42B-91CCE0643AC8}" type="slidenum">
              <a:rPr b="0" lang="pt-BR" sz="14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6781680" y="6324480"/>
            <a:ext cx="1904400" cy="456480"/>
          </a:xfrm>
          <a:prstGeom prst="rect">
            <a:avLst/>
          </a:prstGeom>
          <a:noFill/>
          <a:ln w="9360">
            <a:solidFill>
              <a:srgbClr val="ff9966"/>
            </a:solidFill>
            <a:miter/>
          </a:ln>
        </p:spPr>
        <p:txBody>
          <a:bodyPr numCol="1" spcCol="0" lIns="90000" rIns="90000" tIns="45000" bIns="450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ahom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B54B943-90DA-470E-BC30-0C5509CD374E}" type="slidenum">
              <a:rPr b="0" lang="pt-BR" sz="14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undetectable.ai/blog/pt/como-detetar-o-chatgpt/" TargetMode="External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gif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5"/>
          <p:cNvSpPr/>
          <p:nvPr/>
        </p:nvSpPr>
        <p:spPr>
          <a:xfrm>
            <a:off x="0" y="5421240"/>
            <a:ext cx="9143280" cy="797760"/>
          </a:xfrm>
          <a:prstGeom prst="rect">
            <a:avLst/>
          </a:prstGeom>
          <a:solidFill>
            <a:srgbClr val="000099"/>
          </a:solidFill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65000"/>
              </a:lnSpc>
              <a:buNone/>
              <a:tabLst>
                <a:tab algn="l" pos="0"/>
              </a:tabLst>
            </a:pPr>
            <a:r>
              <a:rPr b="0" lang="pt-BR" sz="2590" spc="-1" strike="noStrike">
                <a:solidFill>
                  <a:srgbClr val="ffff00"/>
                </a:solidFill>
                <a:latin typeface="Arial Narrow"/>
                <a:ea typeface="DejaVu Sans"/>
              </a:rPr>
              <a:t>IA Generativa – Fundamentos</a:t>
            </a:r>
            <a:endParaRPr b="0" lang="en-US" sz="2590" spc="-1" strike="noStrike">
              <a:latin typeface="Arial"/>
            </a:endParaRPr>
          </a:p>
        </p:txBody>
      </p:sp>
      <p:pic>
        <p:nvPicPr>
          <p:cNvPr id="85" name="Picture 6" descr="Resultado de imagem para DATA MINING"/>
          <p:cNvPicPr/>
          <p:nvPr/>
        </p:nvPicPr>
        <p:blipFill>
          <a:blip r:embed="rId1"/>
          <a:stretch/>
        </p:blipFill>
        <p:spPr>
          <a:xfrm>
            <a:off x="2801880" y="866880"/>
            <a:ext cx="3539520" cy="2356560"/>
          </a:xfrm>
          <a:prstGeom prst="rect">
            <a:avLst/>
          </a:prstGeom>
          <a:ln w="9525">
            <a:noFill/>
          </a:ln>
        </p:spPr>
      </p:pic>
      <p:sp>
        <p:nvSpPr>
          <p:cNvPr id="86" name="CaixaDeTexto 5"/>
          <p:cNvSpPr/>
          <p:nvPr/>
        </p:nvSpPr>
        <p:spPr>
          <a:xfrm>
            <a:off x="2347920" y="3333600"/>
            <a:ext cx="4447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114ffb"/>
                </a:solidFill>
                <a:latin typeface="Tahoma"/>
                <a:ea typeface="DejaVu Sans"/>
              </a:rPr>
              <a:t>INTELIGÊNCIA ARTIFICIAL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7" name="Google Shape;338;p31" descr=""/>
          <p:cNvPicPr/>
          <p:nvPr/>
        </p:nvPicPr>
        <p:blipFill>
          <a:blip r:embed="rId2"/>
          <a:stretch/>
        </p:blipFill>
        <p:spPr>
          <a:xfrm>
            <a:off x="1187280" y="4276800"/>
            <a:ext cx="2666160" cy="17139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404;p38"/>
          <p:cNvSpPr/>
          <p:nvPr/>
        </p:nvSpPr>
        <p:spPr>
          <a:xfrm>
            <a:off x="457200" y="413280"/>
            <a:ext cx="8229600" cy="639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LLM - Large Language Models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2" name="Google Shape;405;p38"/>
          <p:cNvSpPr/>
          <p:nvPr/>
        </p:nvSpPr>
        <p:spPr>
          <a:xfrm>
            <a:off x="264240" y="2057400"/>
            <a:ext cx="8422560" cy="2284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São modelos de textos, ou comandos, para orientar as respostas de um modelo como ChatGPT ou Gemini.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Alguns exemplos de modelos de prompts são: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Prompts positivos e negativos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Prompts de comportamento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Prompt de criatividade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Prompt de tarefa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Google Shape;406;p38"/>
          <p:cNvSpPr/>
          <p:nvPr/>
        </p:nvSpPr>
        <p:spPr>
          <a:xfrm>
            <a:off x="443520" y="1236240"/>
            <a:ext cx="45856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Prompts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Google Shape;407;p38" descr="Gemini (chatbot) – Wikipédia, a enciclopédia livre"/>
          <p:cNvPicPr/>
          <p:nvPr/>
        </p:nvPicPr>
        <p:blipFill>
          <a:blip r:embed="rId1"/>
          <a:stretch/>
        </p:blipFill>
        <p:spPr>
          <a:xfrm>
            <a:off x="3819600" y="5251320"/>
            <a:ext cx="2048760" cy="751680"/>
          </a:xfrm>
          <a:prstGeom prst="rect">
            <a:avLst/>
          </a:prstGeom>
          <a:ln w="9525">
            <a:noFill/>
          </a:ln>
        </p:spPr>
      </p:pic>
      <p:pic>
        <p:nvPicPr>
          <p:cNvPr id="125" name="Google Shape;408;p38" descr="Llama 2 Model Details"/>
          <p:cNvPicPr/>
          <p:nvPr/>
        </p:nvPicPr>
        <p:blipFill>
          <a:blip r:embed="rId2"/>
          <a:stretch/>
        </p:blipFill>
        <p:spPr>
          <a:xfrm>
            <a:off x="6404040" y="4940280"/>
            <a:ext cx="2644200" cy="1656720"/>
          </a:xfrm>
          <a:prstGeom prst="rect">
            <a:avLst/>
          </a:prstGeom>
          <a:ln w="9525">
            <a:noFill/>
          </a:ln>
        </p:spPr>
      </p:pic>
      <p:pic>
        <p:nvPicPr>
          <p:cNvPr id="126" name="Google Shape;409;p38" descr="ChatGPT Vector Logo - Download Free SVG Icon | Worldvectorlogo"/>
          <p:cNvPicPr/>
          <p:nvPr/>
        </p:nvPicPr>
        <p:blipFill>
          <a:blip r:embed="rId3"/>
          <a:stretch/>
        </p:blipFill>
        <p:spPr>
          <a:xfrm>
            <a:off x="469800" y="5394240"/>
            <a:ext cx="2723400" cy="7930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501;p48"/>
          <p:cNvSpPr/>
          <p:nvPr/>
        </p:nvSpPr>
        <p:spPr>
          <a:xfrm>
            <a:off x="469800" y="1066680"/>
            <a:ext cx="842256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Como Detectar ChatGPT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8" name="Google Shape;502;p48"/>
          <p:cNvSpPr/>
          <p:nvPr/>
        </p:nvSpPr>
        <p:spPr>
          <a:xfrm>
            <a:off x="469800" y="1960560"/>
            <a:ext cx="8422560" cy="1735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ff"/>
                </a:solidFill>
                <a:latin typeface="Arial"/>
                <a:ea typeface="DejaVu Sans"/>
              </a:rPr>
              <a:t>Artigo sobre Detecção de Textos gerados por ChatGPT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ff0000"/>
                </a:solidFill>
                <a:uFillTx/>
                <a:latin typeface="Arial"/>
                <a:ea typeface="DejaVu Sans"/>
                <a:hlinkClick r:id="rId1"/>
              </a:rPr>
              <a:t>https://undetectable.ai/blog/pt/como-detetar-o-chatgpt/#:~:text=Como%20%C3%A9%20que%20sei%20se%20algo%20foi%20escrito,originalidade%20...%208%208.%20Erros%20de%20facto%20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ff"/>
                </a:solidFill>
                <a:latin typeface="Arial"/>
                <a:ea typeface="DejaVu Sans"/>
              </a:rPr>
              <a:t>Ferramentas: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ff"/>
                </a:solidFill>
                <a:latin typeface="Arial"/>
                <a:ea typeface="DejaVu Sans"/>
              </a:rPr>
              <a:t>ZeroGPT, Writer, Copyleaks e Sapling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416;p39"/>
          <p:cNvSpPr/>
          <p:nvPr/>
        </p:nvSpPr>
        <p:spPr>
          <a:xfrm>
            <a:off x="457200" y="275400"/>
            <a:ext cx="5637960" cy="639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IA Generativa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0" name="Google Shape;417;p39" descr=""/>
          <p:cNvPicPr/>
          <p:nvPr/>
        </p:nvPicPr>
        <p:blipFill>
          <a:blip r:embed="rId1"/>
          <a:stretch/>
        </p:blipFill>
        <p:spPr>
          <a:xfrm>
            <a:off x="1371600" y="1371600"/>
            <a:ext cx="6190560" cy="43520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416;p39"/>
          <p:cNvSpPr/>
          <p:nvPr/>
        </p:nvSpPr>
        <p:spPr>
          <a:xfrm>
            <a:off x="305640" y="321840"/>
            <a:ext cx="3809160" cy="639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IA Generativa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2" name="Imagem 2" descr="Uma imagem contendo Texto&#10;&#10;Descrição gerada automaticamente"/>
          <p:cNvPicPr/>
          <p:nvPr/>
        </p:nvPicPr>
        <p:blipFill>
          <a:blip r:embed="rId1"/>
          <a:srcRect l="0" t="6552" r="0" b="0"/>
          <a:stretch/>
        </p:blipFill>
        <p:spPr>
          <a:xfrm>
            <a:off x="685800" y="1371600"/>
            <a:ext cx="7749360" cy="42742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416;p39"/>
          <p:cNvSpPr/>
          <p:nvPr/>
        </p:nvSpPr>
        <p:spPr>
          <a:xfrm>
            <a:off x="1143000" y="228600"/>
            <a:ext cx="6550920" cy="1186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Arquitetura de Solução para RAG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4" name="Imagem 2" descr="Diagrama"/>
          <p:cNvPicPr/>
          <p:nvPr/>
        </p:nvPicPr>
        <p:blipFill>
          <a:blip r:embed="rId1"/>
          <a:stretch/>
        </p:blipFill>
        <p:spPr>
          <a:xfrm>
            <a:off x="2367360" y="1600200"/>
            <a:ext cx="4033080" cy="47998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416;p39"/>
          <p:cNvSpPr/>
          <p:nvPr/>
        </p:nvSpPr>
        <p:spPr>
          <a:xfrm>
            <a:off x="305640" y="276120"/>
            <a:ext cx="289476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RAG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6" name="Google Shape;406;p38"/>
          <p:cNvSpPr/>
          <p:nvPr/>
        </p:nvSpPr>
        <p:spPr>
          <a:xfrm>
            <a:off x="303840" y="914400"/>
            <a:ext cx="838296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RAG – Retrieve Augmented Generation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Google Shape;405;p38"/>
          <p:cNvSpPr/>
          <p:nvPr/>
        </p:nvSpPr>
        <p:spPr>
          <a:xfrm>
            <a:off x="264240" y="1556280"/>
            <a:ext cx="8422560" cy="393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SzPct val="60000"/>
              <a:buFont typeface="Arial"/>
              <a:buChar char="•"/>
            </a:pP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Retrieval-Augmented Generation (RAG)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é o processo de otimizar a saída de um grande modelo de linguagem, de forma que ele faça referência a uma base de conhecimento confiável fora das suas fontes de dados de treinamento antes de gerar uma resposta.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SzPct val="6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Grandes modelos de linguagem (LLMs) são treinados em grandes volumes de dados e usam bilhões de parâmetros para gerar resultados para tarefas como responder a perguntas, traduzir idiomas e gerar texto.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SzPct val="60000"/>
              <a:buFont typeface="Arial"/>
              <a:buChar char="•"/>
            </a:pP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RAG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estende os já poderosos recursos dos LLMs para domínios específicos ou para a base de conhecimento interna de uma organização sem a necessidade de treinar novamente o modelo. É uma abordagem econômica para melhorar a produção do LLM, de forma que ele permaneça relevante, preciso e útil em vários contextos.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416;p39"/>
          <p:cNvSpPr/>
          <p:nvPr/>
        </p:nvSpPr>
        <p:spPr>
          <a:xfrm>
            <a:off x="305640" y="428400"/>
            <a:ext cx="289476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RAG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9" name="Google Shape;406;p38"/>
          <p:cNvSpPr/>
          <p:nvPr/>
        </p:nvSpPr>
        <p:spPr>
          <a:xfrm>
            <a:off x="457200" y="1143000"/>
            <a:ext cx="838296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RAG – Retrieve Augmented Generation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477720" y="2565360"/>
            <a:ext cx="8308080" cy="33616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369;p34"/>
          <p:cNvSpPr/>
          <p:nvPr/>
        </p:nvSpPr>
        <p:spPr>
          <a:xfrm>
            <a:off x="1403280" y="2852640"/>
            <a:ext cx="6624000" cy="1430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4400" spc="-1" strike="noStrike">
                <a:solidFill>
                  <a:srgbClr val="0070c0"/>
                </a:solidFill>
                <a:latin typeface="Calibri"/>
                <a:ea typeface="DejaVu Sans"/>
              </a:rPr>
              <a:t>IAG - Geração de Imagem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463;p44"/>
          <p:cNvSpPr/>
          <p:nvPr/>
        </p:nvSpPr>
        <p:spPr>
          <a:xfrm>
            <a:off x="343440" y="228600"/>
            <a:ext cx="4228560" cy="1186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Visão Computacional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3" name="Google Shape;464;p44"/>
          <p:cNvSpPr/>
          <p:nvPr/>
        </p:nvSpPr>
        <p:spPr>
          <a:xfrm>
            <a:off x="457200" y="1556280"/>
            <a:ext cx="8422560" cy="1186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Trata da </a:t>
            </a: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identificação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 objetos, cenas e atividades em imagens e vídeos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Geralmente, após a identificação e isolamento de um objeto alvo, ele é comparado com outros em um base de dados por meio de </a:t>
            </a: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4" name="Google Shape;465;p44" descr="Resultado de imagem para visÃ£o computacional"/>
          <p:cNvPicPr/>
          <p:nvPr/>
        </p:nvPicPr>
        <p:blipFill>
          <a:blip r:embed="rId1"/>
          <a:stretch/>
        </p:blipFill>
        <p:spPr>
          <a:xfrm>
            <a:off x="914400" y="3104280"/>
            <a:ext cx="6722280" cy="28393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034"/>
          <p:cNvSpPr/>
          <p:nvPr/>
        </p:nvSpPr>
        <p:spPr>
          <a:xfrm>
            <a:off x="685800" y="609480"/>
            <a:ext cx="5325480" cy="456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ffffff"/>
                </a:solidFill>
                <a:latin typeface="Futura Md BT"/>
                <a:ea typeface="DejaVu Sans"/>
              </a:rPr>
              <a:t>REDES NEURAIS ARTIFICIAIS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9" name="Rectangle 10"/>
          <p:cNvSpPr/>
          <p:nvPr/>
        </p:nvSpPr>
        <p:spPr>
          <a:xfrm>
            <a:off x="773280" y="685800"/>
            <a:ext cx="5333400" cy="913680"/>
          </a:xfrm>
          <a:prstGeom prst="rect">
            <a:avLst/>
          </a:prstGeom>
          <a:noFill/>
          <a:ln w="0">
            <a:noFill/>
          </a:ln>
          <a:effectLst>
            <a:outerShdw algn="ctr" dir="2700000" dist="53966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83520" rIns="83520" tIns="41040" bIns="410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70" spc="-1" strike="noStrike">
                <a:solidFill>
                  <a:srgbClr val="00e4a8"/>
                </a:solidFill>
                <a:latin typeface="Arial"/>
                <a:ea typeface="DejaVu Sans"/>
              </a:rPr>
              <a:t>  </a:t>
            </a:r>
            <a:endParaRPr b="0" lang="en-US" sz="1570" spc="-1" strike="noStrike">
              <a:latin typeface="Arial"/>
            </a:endParaRPr>
          </a:p>
        </p:txBody>
      </p:sp>
      <p:sp>
        <p:nvSpPr>
          <p:cNvPr id="90" name="Rectangle 5"/>
          <p:cNvSpPr/>
          <p:nvPr/>
        </p:nvSpPr>
        <p:spPr>
          <a:xfrm>
            <a:off x="0" y="5421240"/>
            <a:ext cx="9143280" cy="797760"/>
          </a:xfrm>
          <a:prstGeom prst="rect">
            <a:avLst/>
          </a:prstGeom>
          <a:solidFill>
            <a:srgbClr val="000099"/>
          </a:solidFill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65000"/>
              </a:lnSpc>
              <a:buNone/>
              <a:tabLst>
                <a:tab algn="l" pos="0"/>
              </a:tabLst>
            </a:pPr>
            <a:r>
              <a:rPr b="0" lang="pt-BR" sz="2950" spc="-1" strike="noStrike">
                <a:solidFill>
                  <a:srgbClr val="ffff00"/>
                </a:solidFill>
                <a:latin typeface="Tahoma"/>
                <a:ea typeface="DejaVu Sans"/>
              </a:rPr>
              <a:t>UA09: Mapa Mental</a:t>
            </a:r>
            <a:endParaRPr b="0" lang="en-US" sz="2950" spc="-1" strike="noStrike">
              <a:latin typeface="Arial"/>
            </a:endParaRPr>
          </a:p>
        </p:txBody>
      </p:sp>
      <p:sp>
        <p:nvSpPr>
          <p:cNvPr id="91" name="Rectangle 2"/>
          <p:cNvSpPr/>
          <p:nvPr/>
        </p:nvSpPr>
        <p:spPr>
          <a:xfrm>
            <a:off x="0" y="0"/>
            <a:ext cx="9143280" cy="3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Rectangle 8"/>
          <p:cNvSpPr/>
          <p:nvPr/>
        </p:nvSpPr>
        <p:spPr>
          <a:xfrm>
            <a:off x="1476360" y="1209600"/>
            <a:ext cx="9143280" cy="3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Rectangle 2"/>
          <p:cNvSpPr/>
          <p:nvPr/>
        </p:nvSpPr>
        <p:spPr>
          <a:xfrm>
            <a:off x="3708360" y="74520"/>
            <a:ext cx="9143280" cy="3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Imagem 2" descr=""/>
          <p:cNvPicPr/>
          <p:nvPr/>
        </p:nvPicPr>
        <p:blipFill>
          <a:blip r:embed="rId1"/>
          <a:stretch/>
        </p:blipFill>
        <p:spPr>
          <a:xfrm>
            <a:off x="179280" y="231840"/>
            <a:ext cx="5544360" cy="59698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91;p17"/>
          <p:cNvSpPr/>
          <p:nvPr/>
        </p:nvSpPr>
        <p:spPr>
          <a:xfrm>
            <a:off x="349920" y="275400"/>
            <a:ext cx="6965280" cy="639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IA e Machine Learning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6" name="Google Shape;192;p17"/>
          <p:cNvSpPr/>
          <p:nvPr/>
        </p:nvSpPr>
        <p:spPr>
          <a:xfrm>
            <a:off x="457200" y="1143000"/>
            <a:ext cx="4544280" cy="4096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Qual a diferença?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97" name="Google Shape;193;p17" descr=""/>
          <p:cNvPicPr/>
          <p:nvPr/>
        </p:nvPicPr>
        <p:blipFill>
          <a:blip r:embed="rId1"/>
          <a:stretch/>
        </p:blipFill>
        <p:spPr>
          <a:xfrm>
            <a:off x="431640" y="2208240"/>
            <a:ext cx="4392000" cy="4280760"/>
          </a:xfrm>
          <a:prstGeom prst="rect">
            <a:avLst/>
          </a:prstGeom>
          <a:ln w="9525">
            <a:noFill/>
          </a:ln>
        </p:spPr>
      </p:pic>
      <p:sp>
        <p:nvSpPr>
          <p:cNvPr id="98" name="Google Shape;194;p17"/>
          <p:cNvSpPr/>
          <p:nvPr/>
        </p:nvSpPr>
        <p:spPr>
          <a:xfrm>
            <a:off x="5003640" y="1600200"/>
            <a:ext cx="3888720" cy="2558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70c0"/>
                </a:solidFill>
                <a:latin typeface="Arial"/>
                <a:ea typeface="DejaVu Sans"/>
              </a:rPr>
              <a:t>Machine Learning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à partir de dados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Capaz de </a:t>
            </a: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generalização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 – aplica o que aprendeu em dados novos (não usados no treinamento)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Quanto mais dados melhor!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454;p43"/>
          <p:cNvSpPr/>
          <p:nvPr/>
        </p:nvSpPr>
        <p:spPr>
          <a:xfrm>
            <a:off x="469800" y="1066680"/>
            <a:ext cx="1778760" cy="1186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Big Data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0" name="Google Shape;455;p43" descr="C:\Users\Emanuel\Google Drive\Pós Graduação\Doutorado\Tese\5Vs.png"/>
          <p:cNvPicPr/>
          <p:nvPr/>
        </p:nvPicPr>
        <p:blipFill>
          <a:blip r:embed="rId1"/>
          <a:stretch/>
        </p:blipFill>
        <p:spPr>
          <a:xfrm>
            <a:off x="3995640" y="2170080"/>
            <a:ext cx="4826880" cy="4006080"/>
          </a:xfrm>
          <a:prstGeom prst="rect">
            <a:avLst/>
          </a:prstGeom>
          <a:ln w="9525">
            <a:noFill/>
          </a:ln>
        </p:spPr>
      </p:pic>
      <p:sp>
        <p:nvSpPr>
          <p:cNvPr id="101" name="Google Shape;456;p43"/>
          <p:cNvSpPr/>
          <p:nvPr/>
        </p:nvSpPr>
        <p:spPr>
          <a:xfrm>
            <a:off x="457200" y="2484360"/>
            <a:ext cx="3322080" cy="2558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Dados definidos por </a:t>
            </a: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5 Vs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Grande </a:t>
            </a: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Volume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Chegam em grande </a:t>
            </a: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Velocidade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Fontes </a:t>
            </a: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Variadas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Devem ter sua </a:t>
            </a: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Veracidade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garantida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Agregam </a:t>
            </a: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Valor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ao negócio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345;p32"/>
          <p:cNvSpPr/>
          <p:nvPr/>
        </p:nvSpPr>
        <p:spPr>
          <a:xfrm>
            <a:off x="469800" y="1066680"/>
            <a:ext cx="2894760" cy="1735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IA Generativa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3" name="Google Shape;346;p32"/>
          <p:cNvSpPr/>
          <p:nvPr/>
        </p:nvSpPr>
        <p:spPr>
          <a:xfrm>
            <a:off x="469800" y="1960560"/>
            <a:ext cx="8422560" cy="1186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SzPct val="6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Treina computadores e sistemas para usar modelos generativos e produzir novos conteúdos, como textos, imagens, vídeos, músicas e vozes, a partir de instruções fornecidas por “prompts”. Trabalha a partir de </a:t>
            </a:r>
            <a:r>
              <a:rPr b="1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grandes bases de dados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para identificar padrões e gerar respostas.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4" name="Google Shape;347;p32" descr=""/>
          <p:cNvPicPr/>
          <p:nvPr/>
        </p:nvPicPr>
        <p:blipFill>
          <a:blip r:embed="rId1"/>
          <a:stretch/>
        </p:blipFill>
        <p:spPr>
          <a:xfrm>
            <a:off x="2943360" y="3429000"/>
            <a:ext cx="2448720" cy="2507400"/>
          </a:xfrm>
          <a:prstGeom prst="rect">
            <a:avLst/>
          </a:prstGeom>
          <a:ln w="9525">
            <a:noFill/>
          </a:ln>
        </p:spPr>
      </p:pic>
      <p:pic>
        <p:nvPicPr>
          <p:cNvPr id="105" name="Google Shape;348;p32" descr=""/>
          <p:cNvPicPr/>
          <p:nvPr/>
        </p:nvPicPr>
        <p:blipFill>
          <a:blip r:embed="rId2"/>
          <a:stretch/>
        </p:blipFill>
        <p:spPr>
          <a:xfrm>
            <a:off x="1390680" y="4637160"/>
            <a:ext cx="2228040" cy="2282040"/>
          </a:xfrm>
          <a:prstGeom prst="rect">
            <a:avLst/>
          </a:prstGeom>
          <a:ln w="9525">
            <a:noFill/>
          </a:ln>
        </p:spPr>
      </p:pic>
      <p:pic>
        <p:nvPicPr>
          <p:cNvPr id="106" name="Google Shape;349;p32" descr=""/>
          <p:cNvPicPr/>
          <p:nvPr/>
        </p:nvPicPr>
        <p:blipFill>
          <a:blip r:embed="rId3"/>
          <a:stretch/>
        </p:blipFill>
        <p:spPr>
          <a:xfrm>
            <a:off x="210960" y="3376440"/>
            <a:ext cx="1878840" cy="1923480"/>
          </a:xfrm>
          <a:prstGeom prst="rect">
            <a:avLst/>
          </a:prstGeom>
          <a:ln w="9525">
            <a:noFill/>
          </a:ln>
        </p:spPr>
      </p:pic>
      <p:pic>
        <p:nvPicPr>
          <p:cNvPr id="107" name="Google Shape;350;p32" descr=""/>
          <p:cNvPicPr/>
          <p:nvPr/>
        </p:nvPicPr>
        <p:blipFill>
          <a:blip r:embed="rId4"/>
          <a:stretch/>
        </p:blipFill>
        <p:spPr>
          <a:xfrm>
            <a:off x="4622760" y="4695840"/>
            <a:ext cx="2107440" cy="2026440"/>
          </a:xfrm>
          <a:prstGeom prst="rect">
            <a:avLst/>
          </a:prstGeom>
          <a:ln w="9525">
            <a:noFill/>
          </a:ln>
        </p:spPr>
      </p:pic>
      <p:pic>
        <p:nvPicPr>
          <p:cNvPr id="108" name="Google Shape;351;p32" descr=""/>
          <p:cNvPicPr/>
          <p:nvPr/>
        </p:nvPicPr>
        <p:blipFill>
          <a:blip r:embed="rId5"/>
          <a:stretch/>
        </p:blipFill>
        <p:spPr>
          <a:xfrm>
            <a:off x="7142040" y="4694400"/>
            <a:ext cx="1828080" cy="1870920"/>
          </a:xfrm>
          <a:prstGeom prst="rect">
            <a:avLst/>
          </a:prstGeom>
          <a:ln w="9525">
            <a:noFill/>
          </a:ln>
        </p:spPr>
      </p:pic>
      <p:pic>
        <p:nvPicPr>
          <p:cNvPr id="109" name="Google Shape;352;p32" descr=""/>
          <p:cNvPicPr/>
          <p:nvPr/>
        </p:nvPicPr>
        <p:blipFill>
          <a:blip r:embed="rId6"/>
          <a:stretch/>
        </p:blipFill>
        <p:spPr>
          <a:xfrm>
            <a:off x="6246720" y="3309840"/>
            <a:ext cx="1826640" cy="18694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nodeType="afterEffect" fill="hold" presetClass="entr" presetID="1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nodeType="afterEffect" fill="hold" presetClass="entr" presetID="1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nodeType="afterEffect" fill="hold" presetClass="entr" presetID="1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400"/>
                            </p:stCondLst>
                            <p:childTnLst>
                              <p:par>
                                <p:cTn id="24" nodeType="afterEffect" fill="hold" presetClass="entr" presetID="10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359;p33"/>
          <p:cNvSpPr/>
          <p:nvPr/>
        </p:nvSpPr>
        <p:spPr>
          <a:xfrm>
            <a:off x="305640" y="321840"/>
            <a:ext cx="5409360" cy="639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IA Generativa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1" name="Google Shape;360;p33"/>
          <p:cNvSpPr/>
          <p:nvPr/>
        </p:nvSpPr>
        <p:spPr>
          <a:xfrm>
            <a:off x="35640" y="1464840"/>
            <a:ext cx="842256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70c0"/>
              </a:buClr>
              <a:buSzPct val="60000"/>
              <a:buFont typeface="Arial"/>
              <a:buChar char="•"/>
            </a:pPr>
            <a:r>
              <a:rPr b="1" lang="pt-BR" sz="1800" spc="-1" strike="noStrike">
                <a:solidFill>
                  <a:srgbClr val="0070c0"/>
                </a:solidFill>
                <a:latin typeface="Arial"/>
                <a:ea typeface="DejaVu Sans"/>
              </a:rPr>
              <a:t>GenAI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usa modelos Fundacionais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Google Shape;361;p33"/>
          <p:cNvSpPr/>
          <p:nvPr/>
        </p:nvSpPr>
        <p:spPr>
          <a:xfrm>
            <a:off x="457200" y="2286000"/>
            <a:ext cx="4247280" cy="3381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Modelos pré-treinados em vastos volumes de dados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Contém um grande número de parâmetros que os tornam capazes de aprenderem conceitos complexos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Podem ser aplicados em uma variedade de contextos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Ao customizar modelos fundacionais com seus dados, você pode usá-los para tarefas altamente especializadas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3" name="Google Shape;362;p33" descr=""/>
          <p:cNvPicPr/>
          <p:nvPr/>
        </p:nvPicPr>
        <p:blipFill>
          <a:blip r:embed="rId1"/>
          <a:stretch/>
        </p:blipFill>
        <p:spPr>
          <a:xfrm>
            <a:off x="5249880" y="1951200"/>
            <a:ext cx="3663360" cy="41205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369;p34"/>
          <p:cNvSpPr/>
          <p:nvPr/>
        </p:nvSpPr>
        <p:spPr>
          <a:xfrm>
            <a:off x="1403280" y="2852640"/>
            <a:ext cx="6624000" cy="1430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4400" spc="-1" strike="noStrike">
                <a:solidFill>
                  <a:srgbClr val="0070c0"/>
                </a:solidFill>
                <a:latin typeface="Calibri"/>
                <a:ea typeface="DejaVu Sans"/>
              </a:rPr>
              <a:t>IAG - Geração de Texto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369;p34"/>
          <p:cNvSpPr/>
          <p:nvPr/>
        </p:nvSpPr>
        <p:spPr>
          <a:xfrm>
            <a:off x="228600" y="413280"/>
            <a:ext cx="8510040" cy="1186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PLN - Processamento de Linguagem Natural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" name="Google Shape;370;p34"/>
          <p:cNvSpPr/>
          <p:nvPr/>
        </p:nvSpPr>
        <p:spPr>
          <a:xfrm>
            <a:off x="469800" y="1960560"/>
            <a:ext cx="842256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6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Trata da habilidade de trabalhar com </a:t>
            </a: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linguagem falada e escrita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da mesma forma que os seres humanos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7" name="Google Shape;371;p34" descr="Resultado de imagem para amazon alexa"/>
          <p:cNvPicPr/>
          <p:nvPr/>
        </p:nvPicPr>
        <p:blipFill>
          <a:blip r:embed="rId1"/>
          <a:stretch/>
        </p:blipFill>
        <p:spPr>
          <a:xfrm>
            <a:off x="2484360" y="3201840"/>
            <a:ext cx="3852000" cy="20962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387;p36"/>
          <p:cNvSpPr/>
          <p:nvPr/>
        </p:nvSpPr>
        <p:spPr>
          <a:xfrm>
            <a:off x="272160" y="228600"/>
            <a:ext cx="7957440" cy="639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LLM - Large Language Models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9" name="Google Shape;388;p36"/>
          <p:cNvSpPr/>
          <p:nvPr/>
        </p:nvSpPr>
        <p:spPr>
          <a:xfrm>
            <a:off x="264240" y="1371600"/>
            <a:ext cx="8422560" cy="1735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Grandes Modelos de Linguagem (</a:t>
            </a:r>
            <a:r>
              <a:rPr b="0" i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Large Language Models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são um tipo específico de IA generativa projetado para entender e gerar linguagem. 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Eles usam relacionamentos em dados de linguagem para prever e gerar sequências de palavras e são construídos com base em técnicas de </a:t>
            </a:r>
            <a:r>
              <a:rPr b="0" i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(Redes Neurais Artificiais)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Google Shape;389;p36"/>
          <p:cNvSpPr/>
          <p:nvPr/>
        </p:nvSpPr>
        <p:spPr>
          <a:xfrm>
            <a:off x="267480" y="3657600"/>
            <a:ext cx="8419320" cy="1461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Aplicações: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Conseguem entender o contexto, gerar texto coerente e executar várias tarefas de processamento de linguagem natural, como tradução, resumos ou respostas a perguntas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A5EC06E8B3894E9080845EA9B027F8" ma:contentTypeVersion="11" ma:contentTypeDescription="Crie um novo documento." ma:contentTypeScope="" ma:versionID="8a5cb4928cb85be64a970ebd8f7cba73">
  <xsd:schema xmlns:xsd="http://www.w3.org/2001/XMLSchema" xmlns:xs="http://www.w3.org/2001/XMLSchema" xmlns:p="http://schemas.microsoft.com/office/2006/metadata/properties" xmlns:ns2="b606a08f-3e87-4d11-aa84-41cdd4d422de" xmlns:ns3="4f8a575f-8453-4ab3-9699-104a6bc48a32" targetNamespace="http://schemas.microsoft.com/office/2006/metadata/properties" ma:root="true" ma:fieldsID="e4b86a5a26f9cf46aabd778c663eac1c" ns2:_="" ns3:_="">
    <xsd:import namespace="b606a08f-3e87-4d11-aa84-41cdd4d422de"/>
    <xsd:import namespace="4f8a575f-8453-4ab3-9699-104a6bc48a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6a08f-3e87-4d11-aa84-41cdd4d42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a575f-8453-4ab3-9699-104a6bc48a3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7d85f05-b9a5-47c2-b295-a762e1d507a2}" ma:internalName="TaxCatchAll" ma:showField="CatchAllData" ma:web="4f8a575f-8453-4ab3-9699-104a6bc48a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f8a575f-8453-4ab3-9699-104a6bc48a32" xsi:nil="true"/>
    <lcf76f155ced4ddcb4097134ff3c332f xmlns="b606a08f-3e87-4d11-aa84-41cdd4d422d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4E422C-6E40-47CB-BD42-04F2F1C48C62}">
  <ds:schemaRefs>
    <ds:schemaRef ds:uri="4f8a575f-8453-4ab3-9699-104a6bc48a32"/>
    <ds:schemaRef ds:uri="b606a08f-3e87-4d11-aa84-41cdd4d42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4441DA-E4CB-4CD3-B812-CCE76CF92737}">
  <ds:schemaRefs>
    <ds:schemaRef ds:uri="4f8a575f-8453-4ab3-9699-104a6bc48a32"/>
    <ds:schemaRef ds:uri="b606a08f-3e87-4d11-aa84-41cdd4d422de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54A2CF-8BA6-4580-9AA4-89A7B2E6D5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Office\Templates\Estruturas de apresentação\Geometrico.pot</Template>
  <TotalTime>16</TotalTime>
  <Application>LibreOffice/7.3.7.2$Linux_X86_64 LibreOffice_project/30$Build-2</Application>
  <AppVersion>15.0000</AppVersion>
  <Company> 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1998-10-02T13:36:32Z</dcterms:created>
  <dc:creator>Leopoldo Messenger</dc:creator>
  <dc:description/>
  <dc:language>en-US</dc:language>
  <cp:lastModifiedBy/>
  <cp:lastPrinted>2001-03-15T19:16:10Z</cp:lastPrinted>
  <dcterms:modified xsi:type="dcterms:W3CDTF">2025-04-21T22:26:36Z</dcterms:modified>
  <cp:revision>3</cp:revision>
  <dc:subject/>
  <dc:title>Sistemas Inteligentes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0x010100ADA5EC06E8B3894E9080845EA9B027F8</vt:lpwstr>
  </property>
  <property fmtid="{D5CDD505-2E9C-101B-9397-08002B2CF9AE}" pid="3" name="ICV">
    <vt:lpwstr>F3B5262A06C345B49FA02E1FCC398A72_13</vt:lpwstr>
  </property>
  <property fmtid="{D5CDD505-2E9C-101B-9397-08002B2CF9AE}" pid="4" name="KSOProductBuildVer">
    <vt:lpwstr>1046-12.2.0.18607</vt:lpwstr>
  </property>
  <property fmtid="{D5CDD505-2E9C-101B-9397-08002B2CF9AE}" pid="5" name="MediaServiceImageTags">
    <vt:lpwstr/>
  </property>
  <property fmtid="{D5CDD505-2E9C-101B-9397-08002B2CF9AE}" pid="6" name="Notes">
    <vt:i4>17</vt:i4>
  </property>
  <property fmtid="{D5CDD505-2E9C-101B-9397-08002B2CF9AE}" pid="7" name="PresentationFormat">
    <vt:lpwstr>On-screen Show (4:3)</vt:lpwstr>
  </property>
  <property fmtid="{D5CDD505-2E9C-101B-9397-08002B2CF9AE}" pid="8" name="Slides">
    <vt:i4>18</vt:i4>
  </property>
</Properties>
</file>